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309" r:id="rId8"/>
    <p:sldId id="308" r:id="rId9"/>
    <p:sldId id="268" r:id="rId10"/>
    <p:sldId id="270" r:id="rId11"/>
    <p:sldId id="272" r:id="rId12"/>
    <p:sldId id="273" r:id="rId13"/>
    <p:sldId id="274" r:id="rId14"/>
    <p:sldId id="275" r:id="rId15"/>
    <p:sldId id="276" r:id="rId16"/>
    <p:sldId id="318" r:id="rId17"/>
    <p:sldId id="277" r:id="rId18"/>
    <p:sldId id="278" r:id="rId19"/>
    <p:sldId id="279" r:id="rId20"/>
    <p:sldId id="280" r:id="rId21"/>
    <p:sldId id="314" r:id="rId22"/>
    <p:sldId id="315" r:id="rId23"/>
    <p:sldId id="316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10" r:id="rId44"/>
    <p:sldId id="300" r:id="rId45"/>
    <p:sldId id="311" r:id="rId46"/>
    <p:sldId id="301" r:id="rId47"/>
    <p:sldId id="317" r:id="rId48"/>
    <p:sldId id="312" r:id="rId49"/>
    <p:sldId id="302" r:id="rId50"/>
    <p:sldId id="313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31" autoAdjust="0"/>
    <p:restoredTop sz="94712" autoAdjust="0"/>
  </p:normalViewPr>
  <p:slideViewPr>
    <p:cSldViewPr snapToGrid="0" snapToObjects="1" showGuides="1">
      <p:cViewPr varScale="1">
        <p:scale>
          <a:sx n="84" d="100"/>
          <a:sy n="84" d="100"/>
        </p:scale>
        <p:origin x="-800" y="-112"/>
      </p:cViewPr>
      <p:guideLst>
        <p:guide orient="horz" pos="1294"/>
        <p:guide orient="horz" pos="908"/>
        <p:guide orient="horz" pos="429"/>
        <p:guide pos="383"/>
        <p:guide pos="5532"/>
        <p:guide pos="4396"/>
      </p:guideLst>
    </p:cSldViewPr>
  </p:slideViewPr>
  <p:outlineViewPr>
    <p:cViewPr>
      <p:scale>
        <a:sx n="33" d="100"/>
        <a:sy n="33" d="100"/>
      </p:scale>
      <p:origin x="0" y="14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84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824C3-13EE-1847-B6DE-7CFEA7038BB4}" type="datetimeFigureOut">
              <a:rPr lang="en-US" smtClean="0"/>
              <a:t>7/11/13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234A5-ECA7-FD44-98E9-6CC46A7F0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52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234A5-ECA7-FD44-98E9-6CC46A7F04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11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bWorld_2013_PPTSlides_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3888" y="1280765"/>
            <a:ext cx="6749523" cy="1673654"/>
          </a:xfrm>
        </p:spPr>
        <p:txBody>
          <a:bodyPr anchor="t" anchorCtr="0"/>
          <a:lstStyle>
            <a:lvl1pPr>
              <a:lnSpc>
                <a:spcPts val="6500"/>
              </a:lnSpc>
              <a:defRPr sz="650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8" y="3215944"/>
            <a:ext cx="3741948" cy="1537584"/>
          </a:xfrm>
        </p:spPr>
        <p:txBody>
          <a:bodyPr/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bWorld_2013_PPTSlides_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54225"/>
            <a:ext cx="3817961" cy="3924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800600" y="2054225"/>
            <a:ext cx="3814266" cy="3924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233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/>
          <a:p>
            <a:fld id="{70192237-3BE8-CB45-9C57-B1518D36DF77}" type="datetimeFigureOut">
              <a:rPr lang="en-US" smtClean="0"/>
              <a:pPr/>
              <a:t>7/11/13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  <a:prstGeom prst="rect">
            <a:avLst/>
          </a:prstGeom>
        </p:spPr>
        <p:txBody>
          <a:bodyPr/>
          <a:lstStyle/>
          <a:p>
            <a:fld id="{688748ED-4901-6444-A7E5-487FAFD006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bWorld_2013_PPTSlides_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bWorld_2013_PPTSlides_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54225"/>
            <a:ext cx="4038600" cy="3924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149850" y="2054225"/>
            <a:ext cx="3632200" cy="39243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bWorld_2013_PPTSlides_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54225"/>
            <a:ext cx="4038600" cy="3924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149850" y="2054225"/>
            <a:ext cx="3632200" cy="39243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bWorld_2013_PPTSlides_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54225"/>
            <a:ext cx="4038600" cy="3924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149850" y="2054225"/>
            <a:ext cx="3632200" cy="39243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54225"/>
            <a:ext cx="3817961" cy="3924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800600" y="2054225"/>
            <a:ext cx="3814266" cy="3924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35000" y="580575"/>
            <a:ext cx="4868599" cy="8527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03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bWorld_2013_PPTSlides_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42783"/>
            <a:ext cx="3817961" cy="3924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4800600" y="2042783"/>
            <a:ext cx="3814266" cy="3924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92349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bWorld_2013_PPTSlides_2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5000" y="580575"/>
            <a:ext cx="4868599" cy="8527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0" y="2054226"/>
            <a:ext cx="6350000" cy="3937000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2" r:id="rId5"/>
    <p:sldLayoutId id="2147483658" r:id="rId6"/>
    <p:sldLayoutId id="2147483659" r:id="rId7"/>
    <p:sldLayoutId id="2147483662" r:id="rId8"/>
    <p:sldLayoutId id="2147483664" r:id="rId9"/>
    <p:sldLayoutId id="2147483661" r:id="rId10"/>
    <p:sldLayoutId id="2147483660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 cap="all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Tx/>
        <a:buNone/>
        <a:defRPr sz="2400" kern="1200">
          <a:solidFill>
            <a:schemeClr val="tx1"/>
          </a:solidFill>
          <a:latin typeface="Arial"/>
          <a:ea typeface="+mn-ea"/>
          <a:cs typeface="+mn-cs"/>
        </a:defRPr>
      </a:lvl1pPr>
      <a:lvl2pPr marL="304800" indent="-30480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2000" b="1" i="0" kern="1200">
          <a:solidFill>
            <a:schemeClr val="tx1"/>
          </a:solidFill>
          <a:latin typeface="Arial"/>
          <a:ea typeface="+mn-ea"/>
          <a:cs typeface="Arial"/>
        </a:defRPr>
      </a:lvl2pPr>
      <a:lvl3pPr marL="609600" indent="-30480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bray@uark.edu" TargetMode="External"/><Relationship Id="rId3" Type="http://schemas.openxmlformats.org/officeDocument/2006/relationships/hyperlink" Target="http://bbadmin.uark.edu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blackboard.echo360.com/ess/echo/presentation/311bfd36-5a7d-4283-a0f5-722d4aa25967" TargetMode="External"/><Relationship Id="rId3" Type="http://schemas.openxmlformats.org/officeDocument/2006/relationships/hyperlink" Target="http://devcon2012.coursesites.com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s.asu.edu/instruction/faq/usingBBADMIN-L.html" TargetMode="External"/><Relationship Id="rId3" Type="http://schemas.openxmlformats.org/officeDocument/2006/relationships/hyperlink" Target="http://is.asu.edu/instruction/faq/usingBLKBRD-L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bbadmin.uark.edu" TargetMode="External"/><Relationship Id="rId4" Type="http://schemas.openxmlformats.org/officeDocument/2006/relationships/hyperlink" Target="mailto:BbWorldFeedback@blackboard.com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mailto:cbray@uark.edu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/>
              <a:t>“Blackboard Ate My Homework!</a:t>
            </a:r>
            <a:r>
              <a:rPr lang="en-US" sz="6600" dirty="0" smtClean="0"/>
              <a:t>”</a:t>
            </a:r>
            <a:endParaRPr lang="en-US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/>
              <a:t>Chris Bray</a:t>
            </a:r>
          </a:p>
          <a:p>
            <a:pPr>
              <a:spcAft>
                <a:spcPts val="0"/>
              </a:spcAft>
            </a:pPr>
            <a:r>
              <a:rPr lang="en-US" b="1" dirty="0" smtClean="0"/>
              <a:t>Blackboard Administrator</a:t>
            </a:r>
          </a:p>
          <a:p>
            <a:pPr>
              <a:spcAft>
                <a:spcPts val="0"/>
              </a:spcAft>
            </a:pPr>
            <a:r>
              <a:rPr lang="en-US" b="1" dirty="0" smtClean="0"/>
              <a:t>University of Arkansas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2054226"/>
            <a:ext cx="7299446" cy="3937000"/>
          </a:xfrm>
        </p:spPr>
        <p:txBody>
          <a:bodyPr/>
          <a:lstStyle/>
          <a:p>
            <a:r>
              <a:rPr lang="en-US" dirty="0" smtClean="0"/>
              <a:t>Archive, never delete, log files</a:t>
            </a:r>
          </a:p>
          <a:p>
            <a:r>
              <a:rPr lang="en-US" dirty="0" smtClean="0"/>
              <a:t>Compress old ones to save space!</a:t>
            </a:r>
          </a:p>
          <a:p>
            <a:pPr lvl="1"/>
            <a:r>
              <a:rPr lang="en-US" b="0" dirty="0" smtClean="0"/>
              <a:t>Uncompressed Fall </a:t>
            </a:r>
            <a:r>
              <a:rPr lang="en-US" b="0" dirty="0"/>
              <a:t>2012 tomcat access logs = 115 GB</a:t>
            </a:r>
          </a:p>
          <a:p>
            <a:pPr lvl="1"/>
            <a:r>
              <a:rPr lang="en-US" b="0" dirty="0"/>
              <a:t>Compressed = 9.8 GB  (</a:t>
            </a:r>
            <a:r>
              <a:rPr lang="en-US" b="0" i="1" dirty="0" err="1"/>
              <a:t>gzip</a:t>
            </a:r>
            <a:r>
              <a:rPr lang="en-US" b="0" i="1" dirty="0"/>
              <a:t> -9</a:t>
            </a:r>
            <a:r>
              <a:rPr lang="en-US" b="0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For analysis, I keep copies elsewhere, using UNIX commands for searching (or </a:t>
            </a:r>
            <a:r>
              <a:rPr lang="en-US" i="1" dirty="0" err="1" smtClean="0"/>
              <a:t>Splunk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002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2054226"/>
            <a:ext cx="8164818" cy="3937000"/>
          </a:xfrm>
        </p:spPr>
        <p:txBody>
          <a:bodyPr/>
          <a:lstStyle/>
          <a:p>
            <a:r>
              <a:rPr lang="en-US" dirty="0" smtClean="0"/>
              <a:t>Did the student login when they say they did?</a:t>
            </a:r>
          </a:p>
          <a:p>
            <a:r>
              <a:rPr lang="en-US" dirty="0" smtClean="0"/>
              <a:t>Did the student submit a </a:t>
            </a:r>
            <a:r>
              <a:rPr lang="en-US" dirty="0" err="1" smtClean="0"/>
              <a:t>SafeAssignment</a:t>
            </a:r>
            <a:r>
              <a:rPr lang="en-US" dirty="0" smtClean="0"/>
              <a:t>?</a:t>
            </a:r>
          </a:p>
          <a:p>
            <a:r>
              <a:rPr lang="en-US" dirty="0" smtClean="0"/>
              <a:t>Did the student attempt a test?</a:t>
            </a:r>
          </a:p>
          <a:p>
            <a:r>
              <a:rPr lang="en-US" dirty="0" smtClean="0"/>
              <a:t>Did the student submit an Assignment?</a:t>
            </a:r>
          </a:p>
          <a:p>
            <a:r>
              <a:rPr lang="en-US" dirty="0" smtClean="0"/>
              <a:t>Did they access Discussions (</a:t>
            </a:r>
            <a:r>
              <a:rPr lang="en-US" dirty="0"/>
              <a:t>W</a:t>
            </a:r>
            <a:r>
              <a:rPr lang="en-US" dirty="0" smtClean="0"/>
              <a:t>ikis/Blogs/Journals)?</a:t>
            </a:r>
          </a:p>
          <a:p>
            <a:r>
              <a:rPr lang="en-US" dirty="0" smtClean="0"/>
              <a:t>Did my instructor change my grades?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446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Evernote</a:t>
            </a:r>
            <a:r>
              <a:rPr lang="en-US" dirty="0" smtClean="0"/>
              <a:t>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Student Name:  </a:t>
            </a:r>
          </a:p>
          <a:p>
            <a:r>
              <a:rPr lang="en-US" sz="2000" dirty="0"/>
              <a:t>Student Username: </a:t>
            </a:r>
          </a:p>
          <a:p>
            <a:r>
              <a:rPr lang="en-US" sz="2000" dirty="0"/>
              <a:t>Student </a:t>
            </a:r>
            <a:r>
              <a:rPr lang="en-US" sz="2000" dirty="0" smtClean="0"/>
              <a:t>pk1:</a:t>
            </a:r>
            <a:r>
              <a:rPr lang="en-US" sz="2000" dirty="0"/>
              <a:t> </a:t>
            </a:r>
            <a:endParaRPr lang="en-US" sz="2000" dirty="0" smtClean="0"/>
          </a:p>
          <a:p>
            <a:r>
              <a:rPr lang="en-US" sz="2000" dirty="0" smtClean="0"/>
              <a:t>Date Range:</a:t>
            </a:r>
            <a:endParaRPr lang="en-US" sz="2000" dirty="0"/>
          </a:p>
          <a:p>
            <a:r>
              <a:rPr lang="en-US" sz="2000" dirty="0" smtClean="0"/>
              <a:t>Course </a:t>
            </a:r>
            <a:r>
              <a:rPr lang="en-US" sz="2000" dirty="0"/>
              <a:t>Name: </a:t>
            </a:r>
            <a:endParaRPr lang="en-US" sz="2000" dirty="0" smtClean="0"/>
          </a:p>
          <a:p>
            <a:r>
              <a:rPr lang="en-US" sz="2000" dirty="0" smtClean="0"/>
              <a:t>Course </a:t>
            </a:r>
            <a:r>
              <a:rPr lang="en-US" sz="2000" dirty="0"/>
              <a:t>ID: </a:t>
            </a:r>
            <a:endParaRPr lang="en-US" sz="2000" dirty="0" smtClean="0"/>
          </a:p>
          <a:p>
            <a:r>
              <a:rPr lang="en-US" sz="2000" dirty="0" smtClean="0"/>
              <a:t>course pk1: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329238" y="2054225"/>
            <a:ext cx="3814762" cy="3924300"/>
          </a:xfrm>
        </p:spPr>
        <p:txBody>
          <a:bodyPr/>
          <a:lstStyle/>
          <a:p>
            <a:r>
              <a:rPr lang="en-US" sz="2000" dirty="0"/>
              <a:t>Instructor Name: </a:t>
            </a:r>
          </a:p>
          <a:p>
            <a:r>
              <a:rPr lang="en-US" sz="2000" dirty="0" smtClean="0"/>
              <a:t>Assignment</a:t>
            </a:r>
            <a:r>
              <a:rPr lang="en-US" sz="2000" dirty="0"/>
              <a:t>/Test Name</a:t>
            </a:r>
          </a:p>
          <a:p>
            <a:pPr lvl="1"/>
            <a:r>
              <a:rPr lang="en-US" b="0" dirty="0"/>
              <a:t>Location:</a:t>
            </a:r>
          </a:p>
          <a:p>
            <a:pPr lvl="1"/>
            <a:r>
              <a:rPr lang="en-US" b="0" dirty="0"/>
              <a:t>content </a:t>
            </a:r>
            <a:r>
              <a:rPr lang="en-US" b="0" dirty="0" err="1"/>
              <a:t>url</a:t>
            </a:r>
            <a:r>
              <a:rPr lang="en-US" b="0" dirty="0"/>
              <a:t>: </a:t>
            </a:r>
          </a:p>
          <a:p>
            <a:pPr lvl="1"/>
            <a:r>
              <a:rPr lang="en-US" b="0" dirty="0" err="1"/>
              <a:t>content_id</a:t>
            </a:r>
            <a:r>
              <a:rPr lang="en-US" b="0" dirty="0"/>
              <a:t>:  </a:t>
            </a:r>
          </a:p>
          <a:p>
            <a:pPr lvl="1"/>
            <a:r>
              <a:rPr lang="en-US" b="0" dirty="0"/>
              <a:t>Creation Date:</a:t>
            </a:r>
          </a:p>
          <a:p>
            <a:pPr lvl="1"/>
            <a:r>
              <a:rPr lang="en-US" b="0" dirty="0"/>
              <a:t>Last Modified Date:</a:t>
            </a:r>
          </a:p>
          <a:p>
            <a:pPr lvl="1"/>
            <a:r>
              <a:rPr lang="en-US" b="0" dirty="0"/>
              <a:t>Due Date:  </a:t>
            </a:r>
          </a:p>
        </p:txBody>
      </p:sp>
    </p:spTree>
    <p:extLst>
      <p:ext uri="{BB962C8B-B14F-4D97-AF65-F5344CB8AC3E}">
        <p14:creationId xmlns:p14="http://schemas.microsoft.com/office/powerpoint/2010/main" val="1884224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Determining </a:t>
            </a:r>
            <a:r>
              <a:rPr lang="en-US" dirty="0"/>
              <a:t>user </a:t>
            </a:r>
            <a:r>
              <a:rPr lang="en-US" dirty="0" smtClean="0"/>
              <a:t>pk1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99" y="2054226"/>
            <a:ext cx="8367113" cy="3937000"/>
          </a:xfrm>
        </p:spPr>
        <p:txBody>
          <a:bodyPr>
            <a:noAutofit/>
          </a:bodyPr>
          <a:lstStyle/>
          <a:p>
            <a:r>
              <a:rPr lang="en-US" sz="2000" dirty="0"/>
              <a:t>select users.pk1 from users where </a:t>
            </a:r>
            <a:r>
              <a:rPr lang="en-US" sz="2000" dirty="0" err="1"/>
              <a:t>user_id</a:t>
            </a:r>
            <a:r>
              <a:rPr lang="en-US" sz="2000" dirty="0"/>
              <a:t> LIKE </a:t>
            </a:r>
            <a:r>
              <a:rPr lang="en-US" sz="2000" dirty="0" smtClean="0"/>
              <a:t>’[username]’;</a:t>
            </a:r>
          </a:p>
          <a:p>
            <a:r>
              <a:rPr lang="en-US" dirty="0" smtClean="0"/>
              <a:t>Using SQLPLUS, </a:t>
            </a:r>
            <a:r>
              <a:rPr lang="en-US" dirty="0" err="1" smtClean="0"/>
              <a:t>SQLDeveloper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15</a:t>
            </a:r>
            <a:r>
              <a:rPr lang="en-US" sz="2000" dirty="0"/>
              <a:t>:04:47 SQL&gt; select </a:t>
            </a:r>
            <a:r>
              <a:rPr lang="en-US" sz="2000" dirty="0" err="1"/>
              <a:t>user_id</a:t>
            </a:r>
            <a:r>
              <a:rPr lang="en-US" sz="2000" dirty="0"/>
              <a:t>, pk1 from users where pk1 LIKE '&amp;username';</a:t>
            </a:r>
          </a:p>
          <a:p>
            <a:pPr marL="0" indent="0">
              <a:buNone/>
            </a:pPr>
            <a:r>
              <a:rPr lang="en-US" sz="2000" dirty="0"/>
              <a:t>Enter value for username: </a:t>
            </a:r>
            <a:r>
              <a:rPr lang="en-US" sz="2000" dirty="0" err="1"/>
              <a:t>cbray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old   </a:t>
            </a:r>
            <a:r>
              <a:rPr lang="en-US" sz="2000" dirty="0" smtClean="0"/>
              <a:t>1</a:t>
            </a:r>
            <a:r>
              <a:rPr lang="en-US" sz="2000" dirty="0"/>
              <a:t>: select </a:t>
            </a:r>
            <a:r>
              <a:rPr lang="en-US" sz="2000" dirty="0" err="1"/>
              <a:t>user_id</a:t>
            </a:r>
            <a:r>
              <a:rPr lang="en-US" sz="2000" dirty="0"/>
              <a:t>, pk1 from users where pk1 LIKE '&amp;username'</a:t>
            </a:r>
          </a:p>
          <a:p>
            <a:pPr marL="0" indent="0">
              <a:buNone/>
            </a:pPr>
            <a:r>
              <a:rPr lang="en-US" sz="2000" dirty="0" smtClean="0"/>
              <a:t>new  </a:t>
            </a:r>
            <a:r>
              <a:rPr lang="en-US" sz="2000" dirty="0"/>
              <a:t>1: select </a:t>
            </a:r>
            <a:r>
              <a:rPr lang="en-US" sz="2000" dirty="0" err="1"/>
              <a:t>user_id</a:t>
            </a:r>
            <a:r>
              <a:rPr lang="en-US" sz="2000" dirty="0"/>
              <a:t>, pk1 from users where pk1 LIKE '</a:t>
            </a:r>
            <a:r>
              <a:rPr lang="en-US" sz="2000" dirty="0" err="1"/>
              <a:t>cbray</a:t>
            </a:r>
            <a:r>
              <a:rPr lang="en-US" sz="2000" dirty="0"/>
              <a:t>'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9423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Determining </a:t>
            </a:r>
            <a:r>
              <a:rPr lang="en-US" dirty="0"/>
              <a:t>course </a:t>
            </a:r>
            <a:r>
              <a:rPr lang="en-US" dirty="0" smtClean="0"/>
              <a:t>pk1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356" y="2054226"/>
            <a:ext cx="8147745" cy="3937000"/>
          </a:xfrm>
        </p:spPr>
        <p:txBody>
          <a:bodyPr/>
          <a:lstStyle/>
          <a:p>
            <a:pPr lvl="0"/>
            <a:r>
              <a:rPr lang="en-US" dirty="0" smtClean="0">
                <a:cs typeface="Arial"/>
              </a:rPr>
              <a:t>“Easy way” – look in the course URL, </a:t>
            </a:r>
          </a:p>
          <a:p>
            <a:pPr lvl="0"/>
            <a:r>
              <a:rPr lang="en-US" sz="1600" dirty="0">
                <a:cs typeface="Arial"/>
              </a:rPr>
              <a:t>https://</a:t>
            </a:r>
            <a:r>
              <a:rPr lang="en-US" sz="1600" dirty="0" err="1">
                <a:cs typeface="Arial"/>
              </a:rPr>
              <a:t>learn.uark.edu</a:t>
            </a:r>
            <a:r>
              <a:rPr lang="en-US" sz="1600" dirty="0">
                <a:cs typeface="Arial"/>
              </a:rPr>
              <a:t>/</a:t>
            </a:r>
            <a:r>
              <a:rPr lang="en-US" sz="1600" dirty="0" err="1">
                <a:cs typeface="Arial"/>
              </a:rPr>
              <a:t>webapps</a:t>
            </a:r>
            <a:r>
              <a:rPr lang="en-US" sz="1600" dirty="0">
                <a:cs typeface="Arial"/>
              </a:rPr>
              <a:t>/portal/</a:t>
            </a:r>
            <a:r>
              <a:rPr lang="en-US" sz="1600" dirty="0" err="1">
                <a:cs typeface="Arial"/>
              </a:rPr>
              <a:t>frameset.jsp?tab_tab_group_id</a:t>
            </a:r>
            <a:r>
              <a:rPr lang="en-US" sz="1600" dirty="0">
                <a:cs typeface="Arial"/>
              </a:rPr>
              <a:t>=_2_1&amp;url=%2Fwebapps%2Fblackboard%2Fexecute%2Flauncher%3Ftype%3DCourse%26id%3D</a:t>
            </a:r>
            <a:r>
              <a:rPr lang="en-US" sz="1600" b="1" dirty="0">
                <a:solidFill>
                  <a:srgbClr val="FF0000"/>
                </a:solidFill>
                <a:cs typeface="Arial"/>
              </a:rPr>
              <a:t>_1844_</a:t>
            </a:r>
            <a:r>
              <a:rPr lang="en-US" sz="1600" dirty="0">
                <a:cs typeface="Arial"/>
              </a:rPr>
              <a:t>1%26url%3D</a:t>
            </a:r>
          </a:p>
          <a:p>
            <a:pPr lvl="0"/>
            <a:endParaRPr lang="en-US" dirty="0" smtClean="0">
              <a:cs typeface="Arial"/>
            </a:endParaRPr>
          </a:p>
          <a:p>
            <a:pPr lvl="0"/>
            <a:r>
              <a:rPr lang="en-US" dirty="0" smtClean="0">
                <a:cs typeface="Arial"/>
              </a:rPr>
              <a:t>Or the Database Method:</a:t>
            </a:r>
            <a:r>
              <a:rPr lang="en-US" sz="2000" dirty="0">
                <a:cs typeface="Arial"/>
              </a:rPr>
              <a:t/>
            </a:r>
            <a:br>
              <a:rPr lang="en-US" sz="2000" dirty="0">
                <a:cs typeface="Arial"/>
              </a:rPr>
            </a:br>
            <a:r>
              <a:rPr lang="en-US" sz="2000" dirty="0" smtClean="0">
                <a:cs typeface="Arial"/>
              </a:rPr>
              <a:t/>
            </a:r>
            <a:br>
              <a:rPr lang="en-US" sz="2000" dirty="0" smtClean="0">
                <a:cs typeface="Arial"/>
              </a:rPr>
            </a:br>
            <a:r>
              <a:rPr lang="en-US" sz="2000" dirty="0" smtClean="0">
                <a:cs typeface="Arial"/>
              </a:rPr>
              <a:t>SQL&gt; select </a:t>
            </a:r>
            <a:r>
              <a:rPr lang="en-US" sz="2000" dirty="0">
                <a:cs typeface="Arial"/>
              </a:rPr>
              <a:t>pk1 from </a:t>
            </a:r>
            <a:r>
              <a:rPr lang="en-US" sz="2000" dirty="0" err="1">
                <a:cs typeface="Arial"/>
              </a:rPr>
              <a:t>course_main</a:t>
            </a:r>
            <a:r>
              <a:rPr lang="en-US" sz="2000" dirty="0">
                <a:cs typeface="Arial"/>
              </a:rPr>
              <a:t> where </a:t>
            </a:r>
            <a:r>
              <a:rPr lang="en-US" sz="2000" dirty="0" err="1">
                <a:cs typeface="Arial"/>
              </a:rPr>
              <a:t>course_id</a:t>
            </a:r>
            <a:r>
              <a:rPr lang="en-US" sz="2000" dirty="0">
                <a:cs typeface="Arial"/>
              </a:rPr>
              <a:t> LIKE '</a:t>
            </a:r>
            <a:r>
              <a:rPr lang="en-US" sz="2000" dirty="0" smtClean="0">
                <a:cs typeface="Arial"/>
              </a:rPr>
              <a:t>1119</a:t>
            </a:r>
            <a:r>
              <a:rPr lang="en-US" sz="2000" dirty="0">
                <a:cs typeface="Arial"/>
              </a:rPr>
              <a:t>-THEUA</a:t>
            </a:r>
            <a:r>
              <a:rPr lang="en-US" sz="2000" dirty="0" smtClean="0">
                <a:cs typeface="Arial"/>
              </a:rPr>
              <a:t>-KINS-2303-SEC012-1731'</a:t>
            </a:r>
            <a:r>
              <a:rPr lang="en-US" sz="2000" dirty="0">
                <a:cs typeface="Arial"/>
              </a:rPr>
              <a:t>; </a:t>
            </a:r>
            <a:endParaRPr lang="en-US" sz="2000" dirty="0" smtClean="0">
              <a:cs typeface="Arial"/>
            </a:endParaRPr>
          </a:p>
          <a:p>
            <a:pPr marL="0" lvl="0" indent="0">
              <a:buNone/>
            </a:pPr>
            <a:r>
              <a:rPr lang="en-US" sz="2000" u="sng" dirty="0" smtClean="0">
                <a:cs typeface="Arial"/>
              </a:rPr>
              <a:t>PK1</a:t>
            </a:r>
            <a:r>
              <a:rPr lang="en-US" sz="2000" dirty="0" smtClean="0">
                <a:cs typeface="Arial"/>
              </a:rPr>
              <a:t/>
            </a:r>
            <a:br>
              <a:rPr lang="en-US" sz="2000" dirty="0" smtClean="0">
                <a:cs typeface="Arial"/>
              </a:rPr>
            </a:br>
            <a:r>
              <a:rPr lang="en-US" sz="2000" dirty="0" smtClean="0">
                <a:cs typeface="Arial"/>
              </a:rPr>
              <a:t>1844</a:t>
            </a:r>
          </a:p>
        </p:txBody>
      </p:sp>
    </p:spTree>
    <p:extLst>
      <p:ext uri="{BB962C8B-B14F-4D97-AF65-F5344CB8AC3E}">
        <p14:creationId xmlns:p14="http://schemas.microsoft.com/office/powerpoint/2010/main" val="617620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did they login?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When did they logout?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0829"/>
            <a:ext cx="9144000" cy="307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22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Logs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9045"/>
            <a:ext cx="9144000" cy="260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57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Activity Report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1792718"/>
            <a:ext cx="7817846" cy="441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63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Activity Report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522" y="1737993"/>
            <a:ext cx="7079935" cy="451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3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Activity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80" y="1921701"/>
            <a:ext cx="8657413" cy="1658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80" y="3722870"/>
            <a:ext cx="8634935" cy="225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37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</a:t>
            </a:r>
            <a:r>
              <a:rPr lang="en-US" b="1" dirty="0" smtClean="0"/>
              <a:t>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99" y="2054226"/>
            <a:ext cx="7705289" cy="3937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/>
              <a:t>Chris Bray</a:t>
            </a:r>
            <a:endParaRPr lang="en-US" b="1" dirty="0" smtClean="0"/>
          </a:p>
          <a:p>
            <a:pPr>
              <a:spcAft>
                <a:spcPts val="0"/>
              </a:spcAft>
            </a:pPr>
            <a:r>
              <a:rPr lang="en-US" dirty="0" smtClean="0"/>
              <a:t>Blackboard Administrator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University of Arkansas</a:t>
            </a:r>
          </a:p>
          <a:p>
            <a:endParaRPr lang="en-US" b="1" dirty="0" smtClean="0">
              <a:hlinkClick r:id="rId2"/>
            </a:endParaRPr>
          </a:p>
          <a:p>
            <a:r>
              <a:rPr lang="en-US" b="1" dirty="0" smtClean="0">
                <a:hlinkClick r:id="rId2"/>
              </a:rPr>
              <a:t>cbray</a:t>
            </a:r>
            <a:r>
              <a:rPr lang="en-US" b="1" dirty="0" smtClean="0">
                <a:hlinkClick r:id="rId2"/>
              </a:rPr>
              <a:t>@uark.edu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>
                <a:hlinkClick r:id="rId3"/>
              </a:rPr>
              <a:t>http://</a:t>
            </a:r>
            <a:r>
              <a:rPr lang="en-US" b="1" dirty="0" smtClean="0">
                <a:hlinkClick r:id="rId3"/>
              </a:rPr>
              <a:t>bbadmin.uark.edu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 smtClean="0"/>
              <a:t>@</a:t>
            </a:r>
            <a:r>
              <a:rPr lang="en-US" dirty="0" err="1" smtClean="0"/>
              <a:t>zenandjuice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LMS Administrator since 1997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Activity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99" y="1758464"/>
            <a:ext cx="7439947" cy="443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37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Access Logs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2271469"/>
            <a:ext cx="67564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78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Access Logs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4502"/>
          <a:stretch/>
        </p:blipFill>
        <p:spPr>
          <a:xfrm>
            <a:off x="314681" y="1660810"/>
            <a:ext cx="8732387" cy="460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45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0271"/>
            <a:ext cx="9144000" cy="25097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Access </a:t>
            </a:r>
            <a:r>
              <a:rPr lang="en-US" dirty="0" err="1" smtClean="0"/>
              <a:t>LogS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545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2065464"/>
            <a:ext cx="7366878" cy="3937000"/>
          </a:xfrm>
        </p:spPr>
        <p:txBody>
          <a:bodyPr/>
          <a:lstStyle/>
          <a:p>
            <a:r>
              <a:rPr lang="en-US" dirty="0" smtClean="0"/>
              <a:t>[default = instructors can clear this. Change that!]</a:t>
            </a:r>
          </a:p>
          <a:p>
            <a:r>
              <a:rPr lang="en-US" dirty="0" smtClean="0"/>
              <a:t>Record of who did what to a gradable item/column</a:t>
            </a:r>
          </a:p>
          <a:p>
            <a:r>
              <a:rPr lang="en-US" dirty="0" smtClean="0"/>
              <a:t>Did student even try the test?</a:t>
            </a:r>
          </a:p>
          <a:p>
            <a:r>
              <a:rPr lang="en-US" dirty="0" smtClean="0"/>
              <a:t>Did instructor accidently clear all attempts?</a:t>
            </a:r>
          </a:p>
          <a:p>
            <a:r>
              <a:rPr lang="en-US" dirty="0" smtClean="0"/>
              <a:t>Did instructor change the grade?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716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Tomcat Access 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2054226"/>
            <a:ext cx="8131102" cy="3937000"/>
          </a:xfrm>
        </p:spPr>
        <p:txBody>
          <a:bodyPr/>
          <a:lstStyle/>
          <a:p>
            <a:r>
              <a:rPr lang="en-US" sz="2400" dirty="0" smtClean="0"/>
              <a:t>Collect all server tomcat logs in one hierarchy</a:t>
            </a:r>
          </a:p>
          <a:p>
            <a:pPr marL="0" lvl="1" indent="0">
              <a:buNone/>
            </a:pPr>
            <a:r>
              <a:rPr lang="en-US" sz="2100" b="0" dirty="0" smtClean="0"/>
              <a:t>	app01/			app02/			app03/			app04/</a:t>
            </a:r>
          </a:p>
          <a:p>
            <a:pPr marL="0" lvl="1" indent="0">
              <a:buNone/>
            </a:pPr>
            <a:endParaRPr lang="en-US" sz="2100" b="0" dirty="0" smtClean="0"/>
          </a:p>
          <a:p>
            <a:r>
              <a:rPr lang="en-US" sz="2400" dirty="0" smtClean="0"/>
              <a:t>Searching</a:t>
            </a:r>
            <a:endParaRPr lang="en-US" sz="2400" dirty="0"/>
          </a:p>
          <a:p>
            <a:pPr lvl="1"/>
            <a:r>
              <a:rPr lang="en-US" sz="2100" b="0" dirty="0" err="1" smtClean="0"/>
              <a:t>grep</a:t>
            </a:r>
            <a:r>
              <a:rPr lang="en-US" sz="2100" b="0" dirty="0" smtClean="0"/>
              <a:t> –h _[pk1] app0?/tomcat/bb-access-log* &gt;&gt; </a:t>
            </a:r>
            <a:r>
              <a:rPr lang="en-US" sz="2100" b="0" i="1" dirty="0" err="1" smtClean="0"/>
              <a:t>username.log</a:t>
            </a:r>
            <a:endParaRPr lang="en-US" sz="2100" b="0" i="1" dirty="0" smtClean="0"/>
          </a:p>
          <a:p>
            <a:pPr lvl="1"/>
            <a:r>
              <a:rPr lang="en-US" sz="2100" b="0" dirty="0" err="1"/>
              <a:t>grep</a:t>
            </a:r>
            <a:r>
              <a:rPr lang="en-US" sz="2100" b="0" dirty="0"/>
              <a:t> –h _[pk1] app0?</a:t>
            </a:r>
            <a:r>
              <a:rPr lang="en-US" sz="2100" b="0" dirty="0" smtClean="0"/>
              <a:t>/tomcat/bb</a:t>
            </a:r>
            <a:r>
              <a:rPr lang="en-US" sz="2100" b="0" dirty="0"/>
              <a:t>-access-</a:t>
            </a:r>
            <a:r>
              <a:rPr lang="en-US" sz="2100" b="0" dirty="0" smtClean="0"/>
              <a:t>log.2013-03-0[6-9]*</a:t>
            </a:r>
          </a:p>
          <a:p>
            <a:pPr lvl="1"/>
            <a:r>
              <a:rPr lang="en-US" sz="2100" b="0" dirty="0" err="1"/>
              <a:t>z</a:t>
            </a:r>
            <a:r>
              <a:rPr lang="en-US" sz="2100" b="0" dirty="0" err="1" smtClean="0"/>
              <a:t>grep</a:t>
            </a:r>
            <a:r>
              <a:rPr lang="en-US" sz="2100" b="0" dirty="0" smtClean="0"/>
              <a:t> </a:t>
            </a:r>
            <a:r>
              <a:rPr lang="en-US" sz="2100" b="0" dirty="0"/>
              <a:t>_[pk1] app0?/tomcat/bb-access-log</a:t>
            </a:r>
            <a:r>
              <a:rPr lang="en-US" sz="2100" b="0" dirty="0" smtClean="0"/>
              <a:t>*.</a:t>
            </a:r>
            <a:r>
              <a:rPr lang="en-US" sz="2100" b="0" dirty="0" err="1" smtClean="0"/>
              <a:t>gz</a:t>
            </a:r>
            <a:r>
              <a:rPr lang="en-US" sz="2100" b="0" dirty="0" smtClean="0"/>
              <a:t> &gt;&gt; </a:t>
            </a:r>
            <a:r>
              <a:rPr lang="en-US" sz="2100" b="0" i="1" dirty="0" err="1"/>
              <a:t>username.log</a:t>
            </a:r>
            <a:endParaRPr lang="en-US" sz="2100" b="0" i="1" dirty="0"/>
          </a:p>
          <a:p>
            <a:pPr marL="274320" lvl="1" indent="0">
              <a:buNone/>
            </a:pPr>
            <a:endParaRPr lang="en-US" sz="2100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080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23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looking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Accesses on specific day/time</a:t>
            </a:r>
          </a:p>
          <a:p>
            <a:r>
              <a:rPr lang="en-US" dirty="0" smtClean="0"/>
              <a:t>Did they enter the course?</a:t>
            </a:r>
          </a:p>
          <a:p>
            <a:r>
              <a:rPr lang="en-US" dirty="0" smtClean="0"/>
              <a:t>Did they </a:t>
            </a:r>
            <a:r>
              <a:rPr lang="en-US" dirty="0"/>
              <a:t>e</a:t>
            </a:r>
            <a:r>
              <a:rPr lang="en-US" dirty="0" smtClean="0"/>
              <a:t>nter a Content </a:t>
            </a:r>
            <a:r>
              <a:rPr lang="en-US" dirty="0"/>
              <a:t>A</a:t>
            </a:r>
            <a:r>
              <a:rPr lang="en-US" dirty="0" smtClean="0"/>
              <a:t>rea?</a:t>
            </a:r>
          </a:p>
          <a:p>
            <a:r>
              <a:rPr lang="en-US" dirty="0" smtClean="0"/>
              <a:t>Use a Building Block based tool?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905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Line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99" y="2054226"/>
            <a:ext cx="7570475" cy="3937000"/>
          </a:xfrm>
        </p:spPr>
        <p:txBody>
          <a:bodyPr/>
          <a:lstStyle/>
          <a:p>
            <a:r>
              <a:rPr lang="en-US" dirty="0" smtClean="0"/>
              <a:t>Find a student who did complete the task</a:t>
            </a:r>
          </a:p>
          <a:p>
            <a:r>
              <a:rPr lang="en-US" dirty="0" smtClean="0"/>
              <a:t>Grab their log data, and search for the appropriate keywords</a:t>
            </a:r>
          </a:p>
          <a:p>
            <a:r>
              <a:rPr lang="en-US" dirty="0" smtClean="0"/>
              <a:t>Clean up sensitive information, and include this in your report.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495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 &amp; Annotate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99" y="2054226"/>
            <a:ext cx="8029956" cy="3937000"/>
          </a:xfrm>
        </p:spPr>
        <p:txBody>
          <a:bodyPr/>
          <a:lstStyle/>
          <a:p>
            <a:r>
              <a:rPr lang="en-US" dirty="0" smtClean="0"/>
              <a:t>Does User Activity Log show any valuable references?</a:t>
            </a:r>
          </a:p>
          <a:p>
            <a:r>
              <a:rPr lang="en-US" dirty="0" smtClean="0"/>
              <a:t>If not, search logs for keywords/content ids</a:t>
            </a:r>
          </a:p>
          <a:p>
            <a:r>
              <a:rPr lang="en-US" dirty="0" smtClean="0"/>
              <a:t>Carefully </a:t>
            </a:r>
            <a:r>
              <a:rPr lang="en-US" dirty="0"/>
              <a:t>g</a:t>
            </a:r>
            <a:r>
              <a:rPr lang="en-US" dirty="0" smtClean="0"/>
              <a:t>o through the logs</a:t>
            </a:r>
          </a:p>
          <a:p>
            <a:pPr lvl="1"/>
            <a:r>
              <a:rPr lang="en-US" b="0" dirty="0" smtClean="0"/>
              <a:t>Paste into text editor</a:t>
            </a:r>
          </a:p>
          <a:p>
            <a:pPr lvl="1"/>
            <a:r>
              <a:rPr lang="en-US" b="0" dirty="0" smtClean="0"/>
              <a:t>Commenting and Markup</a:t>
            </a:r>
          </a:p>
          <a:p>
            <a:pPr lvl="1"/>
            <a:r>
              <a:rPr lang="en-US" b="0" dirty="0" smtClean="0"/>
              <a:t>Highlight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Annotate and describe their actions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5119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my </a:t>
            </a:r>
            <a:r>
              <a:rPr lang="en-US" b="1" dirty="0" smtClean="0"/>
              <a:t>institution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University of Arkansas</a:t>
            </a:r>
            <a:r>
              <a:rPr lang="en-US" dirty="0"/>
              <a:t> </a:t>
            </a:r>
            <a:r>
              <a:rPr lang="en-US" dirty="0" smtClean="0"/>
              <a:t>in Fayetteville, AR</a:t>
            </a:r>
          </a:p>
          <a:p>
            <a:r>
              <a:rPr lang="en-US" dirty="0" smtClean="0"/>
              <a:t>23,286 total students in Spring 2013</a:t>
            </a:r>
          </a:p>
          <a:p>
            <a:r>
              <a:rPr lang="en-US" dirty="0" smtClean="0"/>
              <a:t>Blackboard Usage</a:t>
            </a:r>
          </a:p>
          <a:p>
            <a:pPr marL="342900" indent="-342900">
              <a:lnSpc>
                <a:spcPct val="50000"/>
              </a:lnSpc>
              <a:buFont typeface="Arial"/>
              <a:buChar char="•"/>
            </a:pPr>
            <a:r>
              <a:rPr lang="en-US" sz="2000" b="1" dirty="0" smtClean="0"/>
              <a:t>2,946 courses</a:t>
            </a:r>
          </a:p>
          <a:p>
            <a:pPr marL="342900" indent="-342900">
              <a:lnSpc>
                <a:spcPct val="50000"/>
              </a:lnSpc>
              <a:buFont typeface="Arial"/>
              <a:buChar char="•"/>
            </a:pPr>
            <a:r>
              <a:rPr lang="en-US" sz="2000" b="1" dirty="0" smtClean="0"/>
              <a:t>20,944 students</a:t>
            </a:r>
          </a:p>
          <a:p>
            <a:pPr marL="342900" indent="-342900">
              <a:lnSpc>
                <a:spcPct val="50000"/>
              </a:lnSpc>
              <a:buFont typeface="Arial"/>
              <a:buChar char="•"/>
            </a:pPr>
            <a:r>
              <a:rPr lang="en-US" sz="2000" b="1" dirty="0" smtClean="0"/>
              <a:t>76,294 enrollments</a:t>
            </a:r>
          </a:p>
          <a:p>
            <a:pPr marL="342900" indent="-342900">
              <a:lnSpc>
                <a:spcPct val="50000"/>
              </a:lnSpc>
              <a:buFont typeface="Arial"/>
              <a:buChar char="•"/>
            </a:pPr>
            <a:r>
              <a:rPr lang="en-US" sz="2000" b="1" dirty="0" smtClean="0"/>
              <a:t>1,164 course instructors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599" y="3233519"/>
            <a:ext cx="2989332" cy="2272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Application Log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35000" y="2054226"/>
            <a:ext cx="7928808" cy="3937000"/>
          </a:xfrm>
        </p:spPr>
        <p:txBody>
          <a:bodyPr/>
          <a:lstStyle/>
          <a:p>
            <a:r>
              <a:rPr lang="en-US" i="1" dirty="0" err="1"/>
              <a:t>m</a:t>
            </a:r>
            <a:r>
              <a:rPr lang="en-US" i="1" dirty="0" err="1" smtClean="0"/>
              <a:t>db</a:t>
            </a:r>
            <a:r>
              <a:rPr lang="en-US" dirty="0" smtClean="0"/>
              <a:t> = </a:t>
            </a:r>
            <a:r>
              <a:rPr lang="en-US" dirty="0" err="1" smtClean="0"/>
              <a:t>SafeAssign</a:t>
            </a:r>
            <a:endParaRPr lang="en-US" dirty="0"/>
          </a:p>
          <a:p>
            <a:r>
              <a:rPr lang="en-US" i="1" dirty="0" smtClean="0"/>
              <a:t>assessment</a:t>
            </a:r>
            <a:r>
              <a:rPr lang="en-US" dirty="0" smtClean="0"/>
              <a:t> = test</a:t>
            </a:r>
          </a:p>
          <a:p>
            <a:r>
              <a:rPr lang="en-US" i="1" dirty="0" err="1" smtClean="0"/>
              <a:t>uploadAssignment</a:t>
            </a:r>
            <a:r>
              <a:rPr lang="en-US" dirty="0" smtClean="0"/>
              <a:t> = assignments</a:t>
            </a:r>
          </a:p>
          <a:p>
            <a:r>
              <a:rPr lang="en-US" i="1" dirty="0" err="1" smtClean="0"/>
              <a:t>InstanceNotFound</a:t>
            </a:r>
            <a:r>
              <a:rPr lang="en-US" dirty="0" smtClean="0"/>
              <a:t> = third-party cookies not set</a:t>
            </a:r>
          </a:p>
          <a:p>
            <a:r>
              <a:rPr lang="en-US" i="1" dirty="0" err="1" smtClean="0"/>
              <a:t>courseTocLabel</a:t>
            </a:r>
            <a:r>
              <a:rPr lang="en-US" dirty="0" smtClean="0"/>
              <a:t> = course menu</a:t>
            </a:r>
          </a:p>
          <a:p>
            <a:r>
              <a:rPr lang="en-US" i="1" dirty="0" err="1" smtClean="0"/>
              <a:t>discussionboard</a:t>
            </a:r>
            <a:r>
              <a:rPr lang="en-US" dirty="0" smtClean="0"/>
              <a:t> = discussions</a:t>
            </a:r>
          </a:p>
          <a:p>
            <a:r>
              <a:rPr lang="en-US" i="1" dirty="0" err="1" smtClean="0"/>
              <a:t>listContent</a:t>
            </a:r>
            <a:r>
              <a:rPr lang="en-US" dirty="0" smtClean="0"/>
              <a:t> = student page listing</a:t>
            </a:r>
          </a:p>
          <a:p>
            <a:r>
              <a:rPr lang="en-US" i="1" dirty="0" err="1" smtClean="0"/>
              <a:t>listContentEditable</a:t>
            </a:r>
            <a:r>
              <a:rPr lang="en-US" dirty="0" smtClean="0"/>
              <a:t> = instructor page listing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875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Building Block References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15" y="1969978"/>
            <a:ext cx="8876852" cy="344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03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56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Original Request Text</a:t>
            </a:r>
          </a:p>
          <a:p>
            <a:r>
              <a:rPr lang="en-US" dirty="0" smtClean="0"/>
              <a:t>“Quick Summary”</a:t>
            </a:r>
          </a:p>
          <a:p>
            <a:r>
              <a:rPr lang="en-US" dirty="0" smtClean="0"/>
              <a:t>Collected Forensic Data with annotations</a:t>
            </a:r>
          </a:p>
          <a:p>
            <a:r>
              <a:rPr lang="en-US" dirty="0" smtClean="0"/>
              <a:t>Base-Line Comparison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770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Report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66062"/>
            <a:ext cx="8175099" cy="375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76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Gets the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Request? Send to them and instructor</a:t>
            </a:r>
          </a:p>
          <a:p>
            <a:r>
              <a:rPr lang="en-US" dirty="0" smtClean="0"/>
              <a:t>Instructor request? Send to instructor</a:t>
            </a:r>
          </a:p>
          <a:p>
            <a:r>
              <a:rPr lang="en-US" dirty="0" smtClean="0"/>
              <a:t>Judicial Affairs [eek]</a:t>
            </a:r>
          </a:p>
          <a:p>
            <a:r>
              <a:rPr lang="en-US" dirty="0" smtClean="0"/>
              <a:t>Department head and Deans</a:t>
            </a:r>
          </a:p>
        </p:txBody>
      </p:sp>
    </p:spTree>
    <p:extLst>
      <p:ext uri="{BB962C8B-B14F-4D97-AF65-F5344CB8AC3E}">
        <p14:creationId xmlns:p14="http://schemas.microsoft.com/office/powerpoint/2010/main" val="238320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73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SafeAssign</a:t>
            </a:r>
            <a:endParaRPr lang="en-US" dirty="0" smtClean="0"/>
          </a:p>
          <a:p>
            <a:r>
              <a:rPr lang="en-US" dirty="0" smtClean="0"/>
              <a:t>Assignment</a:t>
            </a:r>
          </a:p>
          <a:p>
            <a:r>
              <a:rPr lang="en-US" dirty="0" smtClean="0"/>
              <a:t>Discussions</a:t>
            </a:r>
          </a:p>
          <a:p>
            <a:r>
              <a:rPr lang="en-US" dirty="0" smtClean="0"/>
              <a:t>Tests</a:t>
            </a:r>
          </a:p>
          <a:p>
            <a:r>
              <a:rPr lang="en-US" dirty="0" smtClean="0"/>
              <a:t>“Blackboard gave me the wrong data file”</a:t>
            </a:r>
          </a:p>
        </p:txBody>
      </p:sp>
    </p:spTree>
    <p:extLst>
      <p:ext uri="{BB962C8B-B14F-4D97-AF65-F5344CB8AC3E}">
        <p14:creationId xmlns:p14="http://schemas.microsoft.com/office/powerpoint/2010/main" val="1011546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 Day Crash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2054226"/>
            <a:ext cx="7827660" cy="3937000"/>
          </a:xfrm>
        </p:spPr>
        <p:txBody>
          <a:bodyPr/>
          <a:lstStyle/>
          <a:p>
            <a:r>
              <a:rPr lang="en-US" dirty="0"/>
              <a:t>I was awoken </a:t>
            </a:r>
            <a:r>
              <a:rPr lang="en-US" dirty="0" smtClean="0"/>
              <a:t>early </a:t>
            </a:r>
            <a:r>
              <a:rPr lang="en-US" dirty="0"/>
              <a:t>(school had a 10 a.m. start time due to snow) by Data Center staff </a:t>
            </a:r>
            <a:r>
              <a:rPr lang="en-US" dirty="0" smtClean="0"/>
              <a:t>because Blackboard was non</a:t>
            </a:r>
            <a:r>
              <a:rPr lang="en-US" dirty="0"/>
              <a:t>-responsive</a:t>
            </a:r>
            <a:r>
              <a:rPr lang="en-US" dirty="0" smtClean="0"/>
              <a:t>.</a:t>
            </a:r>
          </a:p>
          <a:p>
            <a:r>
              <a:rPr lang="en-US" dirty="0"/>
              <a:t>This occurred between 8:00 - 8:03 am, and this one account was having around 1000 hits to 2500 hits per minute to the system.</a:t>
            </a:r>
          </a:p>
          <a:p>
            <a:r>
              <a:rPr lang="en-US" dirty="0"/>
              <a:t>This caused a massive database increase, which slowed the system down substantially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174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Tomcat says…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2054226"/>
            <a:ext cx="8131102" cy="3937000"/>
          </a:xfrm>
        </p:spPr>
        <p:txBody>
          <a:bodyPr/>
          <a:lstStyle/>
          <a:p>
            <a:r>
              <a:rPr lang="en-US" dirty="0"/>
              <a:t>At 8:00 am a user did what they refer to as an "F5 refresh attack", where they held down the refresh key in their browser, leading to repeated refreshes of the site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5,500 accesses to a Geology course module page:</a:t>
            </a:r>
          </a:p>
          <a:p>
            <a:r>
              <a:rPr lang="en-US" sz="1800" dirty="0" smtClean="0"/>
              <a:t>[21</a:t>
            </a:r>
            <a:r>
              <a:rPr lang="en-US" sz="1800" dirty="0"/>
              <a:t>/Feb/2013:07:59:29 -0600] </a:t>
            </a:r>
            <a:r>
              <a:rPr lang="en-US" sz="1800" dirty="0" smtClean="0"/>
              <a:t>"GET /</a:t>
            </a:r>
            <a:r>
              <a:rPr lang="en-US" sz="1800" dirty="0" err="1" smtClean="0"/>
              <a:t>webapps</a:t>
            </a:r>
            <a:r>
              <a:rPr lang="en-US" sz="1800" dirty="0" smtClean="0"/>
              <a:t>/blackboard/execute/</a:t>
            </a:r>
            <a:r>
              <a:rPr lang="en-US" sz="1800" dirty="0" err="1" smtClean="0"/>
              <a:t>modulepage</a:t>
            </a:r>
            <a:r>
              <a:rPr lang="en-US" sz="1800" dirty="0" smtClean="0"/>
              <a:t>/</a:t>
            </a:r>
            <a:r>
              <a:rPr lang="en-US" sz="1800" dirty="0" err="1" smtClean="0"/>
              <a:t>view?course_id</a:t>
            </a:r>
            <a:r>
              <a:rPr lang="en-US" sz="1800" dirty="0" smtClean="0"/>
              <a:t>=_49409_1&amp;cmp_tab_id=_94015_1&amp;mode=view HTTP/1.1" 200 59794 "Mozilla/5.0 (Windows NT 6.1; WOW64) </a:t>
            </a:r>
            <a:r>
              <a:rPr lang="en-US" sz="1800" dirty="0" err="1" smtClean="0"/>
              <a:t>AppleWebKit</a:t>
            </a:r>
            <a:r>
              <a:rPr lang="en-US" sz="1800" dirty="0" smtClean="0"/>
              <a:t>/</a:t>
            </a:r>
            <a:r>
              <a:rPr lang="en-US" sz="1800" dirty="0"/>
              <a:t>537.17 (KHTML, like Gecko) Chrome/24.0.1312.57 Safari/</a:t>
            </a:r>
            <a:r>
              <a:rPr lang="en-US" sz="1800" dirty="0" smtClean="0"/>
              <a:t>537.17”</a:t>
            </a:r>
          </a:p>
        </p:txBody>
      </p:sp>
    </p:spTree>
    <p:extLst>
      <p:ext uri="{BB962C8B-B14F-4D97-AF65-F5344CB8AC3E}">
        <p14:creationId xmlns:p14="http://schemas.microsoft.com/office/powerpoint/2010/main" val="2991757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are going 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b="1" dirty="0" smtClean="0"/>
              <a:t>learn </a:t>
            </a:r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99" y="2054226"/>
            <a:ext cx="7569173" cy="3937000"/>
          </a:xfrm>
        </p:spPr>
        <p:txBody>
          <a:bodyPr/>
          <a:lstStyle/>
          <a:p>
            <a:r>
              <a:rPr lang="en-US" dirty="0"/>
              <a:t>Students (and even instructors) report that Blackboard Learn "ate their </a:t>
            </a:r>
            <a:r>
              <a:rPr lang="en-US" dirty="0" smtClean="0"/>
              <a:t>homework”.</a:t>
            </a:r>
          </a:p>
          <a:p>
            <a:r>
              <a:rPr lang="en-US" dirty="0" smtClean="0"/>
              <a:t>Using </a:t>
            </a:r>
            <a:r>
              <a:rPr lang="en-US" dirty="0"/>
              <a:t>the access logs and user activity reports, the system administrator can see what a user REALLY </a:t>
            </a:r>
            <a:r>
              <a:rPr lang="en-US" dirty="0" smtClean="0"/>
              <a:t>did.</a:t>
            </a:r>
          </a:p>
          <a:p>
            <a:r>
              <a:rPr lang="en-US" dirty="0" smtClean="0"/>
              <a:t>In </a:t>
            </a:r>
            <a:r>
              <a:rPr lang="en-US" dirty="0"/>
              <a:t>this session, we'll look at what forensic data and tools are needed to investigate, </a:t>
            </a:r>
            <a:r>
              <a:rPr lang="en-US" dirty="0" smtClean="0"/>
              <a:t>including tomcat </a:t>
            </a:r>
            <a:r>
              <a:rPr lang="en-US" dirty="0"/>
              <a:t>logs, </a:t>
            </a:r>
            <a:r>
              <a:rPr lang="en-US" dirty="0" smtClean="0"/>
              <a:t>reporting tools, and SQL queries.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#1 (A different tomcat)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28172" y="1749236"/>
            <a:ext cx="8058628" cy="4570697"/>
            <a:chOff x="628172" y="1558189"/>
            <a:chExt cx="8058628" cy="457069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54397" t="70589"/>
            <a:stretch/>
          </p:blipFill>
          <p:spPr>
            <a:xfrm>
              <a:off x="628476" y="1558189"/>
              <a:ext cx="2359658" cy="157510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83769" y="1874329"/>
              <a:ext cx="5403031" cy="36653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8172" y="4300086"/>
              <a:ext cx="2527300" cy="182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1217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 Google and twitter…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" y="2798273"/>
            <a:ext cx="3885333" cy="8387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871" y="2047801"/>
            <a:ext cx="35052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93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to Student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35000" y="2054226"/>
            <a:ext cx="7557934" cy="3937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i="1" dirty="0"/>
              <a:t>This is going to sound really odd.</a:t>
            </a:r>
            <a:endParaRPr lang="en-US" dirty="0"/>
          </a:p>
          <a:p>
            <a:pPr marL="0" indent="0">
              <a:buNone/>
            </a:pPr>
            <a:r>
              <a:rPr lang="en-US" i="1" dirty="0" smtClean="0"/>
              <a:t>There </a:t>
            </a:r>
            <a:r>
              <a:rPr lang="en-US" i="1" dirty="0"/>
              <a:t>was an incident yesterday (Thursday) morning, Blackboard slowed to a crawl, and we tracked the problem down to activity in your account.</a:t>
            </a:r>
            <a:endParaRPr lang="en-US" dirty="0"/>
          </a:p>
          <a:p>
            <a:pPr marL="0" indent="0">
              <a:buNone/>
            </a:pPr>
            <a:r>
              <a:rPr lang="en-US" i="1" dirty="0" smtClean="0"/>
              <a:t>You're </a:t>
            </a:r>
            <a:r>
              <a:rPr lang="en-US" i="1" dirty="0"/>
              <a:t>not in any trouble, so don't worry.  I'm just trying to track down a series of events, and I'm hoping you can help</a:t>
            </a:r>
            <a:r>
              <a:rPr lang="en-US" i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369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to Student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35000" y="2054226"/>
            <a:ext cx="7816422" cy="3937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i="1" dirty="0" smtClean="0"/>
              <a:t>I </a:t>
            </a:r>
            <a:r>
              <a:rPr lang="en-US" i="1" dirty="0"/>
              <a:t>did some </a:t>
            </a:r>
            <a:r>
              <a:rPr lang="en-US" i="1" dirty="0" err="1"/>
              <a:t>Googling</a:t>
            </a:r>
            <a:r>
              <a:rPr lang="en-US" i="1" dirty="0"/>
              <a:t>, and it looks like around 8:15 am yesterday, you tweeted that Milo ate your headphones</a:t>
            </a:r>
            <a:r>
              <a:rPr lang="en-US" i="1" dirty="0" smtClean="0"/>
              <a:t>.</a:t>
            </a:r>
            <a:endParaRPr lang="en-US" i="1" dirty="0"/>
          </a:p>
          <a:p>
            <a:pPr marL="0" indent="0">
              <a:buNone/>
            </a:pPr>
            <a:r>
              <a:rPr lang="en-US" i="1" dirty="0"/>
              <a:t>Is Milo, @</a:t>
            </a:r>
            <a:r>
              <a:rPr lang="en-US" i="1" dirty="0" smtClean="0"/>
              <a:t>[twitter handle </a:t>
            </a:r>
            <a:r>
              <a:rPr lang="en-US" i="1" dirty="0"/>
              <a:t>removed] </a:t>
            </a:r>
            <a:r>
              <a:rPr lang="en-US" i="1" dirty="0" smtClean="0"/>
              <a:t>?</a:t>
            </a:r>
            <a:endParaRPr lang="en-US" i="1" dirty="0"/>
          </a:p>
          <a:p>
            <a:pPr marL="0" indent="0">
              <a:buNone/>
            </a:pPr>
            <a:r>
              <a:rPr lang="en-US" i="1" dirty="0"/>
              <a:t>And does Milo ever plop down on your computer's keyboard? In particular, around 8:01 am yesterday</a:t>
            </a:r>
            <a:r>
              <a:rPr lang="en-US" i="1" dirty="0" smtClean="0"/>
              <a:t>.</a:t>
            </a:r>
            <a:endParaRPr lang="en-US" i="1" dirty="0"/>
          </a:p>
          <a:p>
            <a:pPr marL="0" indent="0">
              <a:buNone/>
            </a:pPr>
            <a:r>
              <a:rPr lang="en-US" i="1" dirty="0"/>
              <a:t>Or was there another incident where something landed on your computer keyboard </a:t>
            </a:r>
            <a:r>
              <a:rPr lang="en-US" i="1" dirty="0" smtClean="0"/>
              <a:t>at that </a:t>
            </a:r>
            <a:r>
              <a:rPr lang="en-US" i="1" dirty="0"/>
              <a:t>time yesterday morning</a:t>
            </a:r>
            <a:r>
              <a:rPr lang="en-US" i="1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274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2054226"/>
            <a:ext cx="7816422" cy="3937000"/>
          </a:xfrm>
        </p:spPr>
        <p:txBody>
          <a:bodyPr>
            <a:noAutofit/>
          </a:bodyPr>
          <a:lstStyle/>
          <a:p>
            <a:r>
              <a:rPr lang="en-US" dirty="0" smtClean="0"/>
              <a:t>Student </a:t>
            </a:r>
            <a:r>
              <a:rPr lang="en-US" dirty="0"/>
              <a:t>wakes up around 5 a.m. to start studying for two big </a:t>
            </a:r>
            <a:r>
              <a:rPr lang="en-US" dirty="0" smtClean="0"/>
              <a:t>tests since school was not cancelled.</a:t>
            </a:r>
            <a:endParaRPr lang="en-US" dirty="0"/>
          </a:p>
          <a:p>
            <a:r>
              <a:rPr lang="en-US" dirty="0"/>
              <a:t>She logs into Blackboard Learn at 5:23 a.m. and stays logged in.</a:t>
            </a:r>
          </a:p>
          <a:p>
            <a:r>
              <a:rPr lang="en-US" dirty="0"/>
              <a:t>Milo steps on her laptop at some point, and she corrects him.</a:t>
            </a:r>
          </a:p>
          <a:p>
            <a:r>
              <a:rPr lang="en-US" dirty="0"/>
              <a:t>Just before 8 a.m., she pauses studying and leaves the </a:t>
            </a:r>
            <a:r>
              <a:rPr lang="en-US" dirty="0" smtClean="0"/>
              <a:t>room.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950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2054226"/>
            <a:ext cx="8018716" cy="3937000"/>
          </a:xfrm>
        </p:spPr>
        <p:txBody>
          <a:bodyPr>
            <a:noAutofit/>
          </a:bodyPr>
          <a:lstStyle/>
          <a:p>
            <a:r>
              <a:rPr lang="en-US" dirty="0" smtClean="0"/>
              <a:t>8</a:t>
            </a:r>
            <a:r>
              <a:rPr lang="en-US" dirty="0"/>
              <a:t>:01 a.m., Milo steps on the keyboard, pressing the F5 key for awhile, causing the DDOS (Doggy Denial of Service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/>
              <a:t>Milo moves off the keyboard, and chews up her headphones.</a:t>
            </a:r>
          </a:p>
          <a:p>
            <a:r>
              <a:rPr lang="en-US" dirty="0"/>
              <a:t>She tweeted about the headphones at 8:15 am.</a:t>
            </a:r>
          </a:p>
          <a:p>
            <a:r>
              <a:rPr lang="en-US" dirty="0"/>
              <a:t>Her login session timed out at 12:01pm, 3 hours (normal duration) after the </a:t>
            </a:r>
            <a:r>
              <a:rPr lang="en-US" dirty="0" smtClean="0"/>
              <a:t>incident.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242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 on twitter…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75" y="1941550"/>
            <a:ext cx="5765800" cy="800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905" y="2665893"/>
            <a:ext cx="35052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96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Behind the Blackboard says…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0749"/>
            <a:ext cx="9144000" cy="444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74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34999" y="2054226"/>
            <a:ext cx="8097387" cy="3937000"/>
          </a:xfrm>
        </p:spPr>
        <p:txBody>
          <a:bodyPr>
            <a:noAutofit/>
          </a:bodyPr>
          <a:lstStyle/>
          <a:p>
            <a:r>
              <a:rPr lang="en-US" i="1" dirty="0" err="1" smtClean="0"/>
              <a:t>help.blackboard.com</a:t>
            </a:r>
            <a:endParaRPr lang="en-US" i="1" dirty="0" smtClean="0"/>
          </a:p>
          <a:p>
            <a:pPr lvl="1"/>
            <a:r>
              <a:rPr lang="en-US" sz="2400" i="1" dirty="0"/>
              <a:t>Blackboard Server Administration </a:t>
            </a:r>
            <a:r>
              <a:rPr lang="en-US" sz="2400" i="1" dirty="0" smtClean="0"/>
              <a:t>Guide</a:t>
            </a:r>
            <a:endParaRPr lang="en-US" sz="2400" i="1" dirty="0"/>
          </a:p>
          <a:p>
            <a:pPr lvl="1"/>
            <a:r>
              <a:rPr lang="en-US" sz="2400" i="1" dirty="0"/>
              <a:t>Help for Administrators &gt; System Management &gt; </a:t>
            </a:r>
            <a:r>
              <a:rPr lang="en-US" sz="2400" i="1" dirty="0" smtClean="0"/>
              <a:t>Logs</a:t>
            </a:r>
            <a:endParaRPr lang="en-US" i="1" dirty="0" smtClean="0"/>
          </a:p>
          <a:p>
            <a:r>
              <a:rPr lang="en-US" i="1" dirty="0" smtClean="0"/>
              <a:t>Understanding Blackboard Error Logs</a:t>
            </a:r>
            <a:r>
              <a:rPr lang="en-US" dirty="0" smtClean="0"/>
              <a:t> </a:t>
            </a:r>
            <a:r>
              <a:rPr lang="en-US" dirty="0"/>
              <a:t>by Matthew Saltzman </a:t>
            </a: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recording</a:t>
            </a:r>
            <a:r>
              <a:rPr lang="en-US" dirty="0" smtClean="0"/>
              <a:t> </a:t>
            </a:r>
            <a:r>
              <a:rPr lang="en-US" dirty="0"/>
              <a:t>at </a:t>
            </a:r>
            <a:r>
              <a:rPr lang="en-US" dirty="0">
                <a:hlinkClick r:id="rId3"/>
              </a:rPr>
              <a:t>devcon2012.coursesites.com</a:t>
            </a:r>
            <a:r>
              <a:rPr lang="en-US" dirty="0" smtClean="0"/>
              <a:t>)</a:t>
            </a:r>
          </a:p>
          <a:p>
            <a:r>
              <a:rPr lang="en-US" i="1" dirty="0"/>
              <a:t>Tracking User Activity in the Webserver </a:t>
            </a:r>
            <a:r>
              <a:rPr lang="en-US" i="1" dirty="0" smtClean="0"/>
              <a:t>Logs </a:t>
            </a:r>
            <a:r>
              <a:rPr lang="en-US" dirty="0" smtClean="0"/>
              <a:t>(</a:t>
            </a:r>
            <a:r>
              <a:rPr lang="en-US" dirty="0" err="1" smtClean="0"/>
              <a:t>BtBbArticle</a:t>
            </a:r>
            <a:r>
              <a:rPr lang="en-US" dirty="0" smtClean="0"/>
              <a:t> </a:t>
            </a:r>
            <a:r>
              <a:rPr lang="en-US" dirty="0"/>
              <a:t># </a:t>
            </a:r>
            <a:r>
              <a:rPr lang="en-US" dirty="0" smtClean="0"/>
              <a:t>000014571)</a:t>
            </a:r>
          </a:p>
        </p:txBody>
      </p:sp>
    </p:spTree>
    <p:extLst>
      <p:ext uri="{BB962C8B-B14F-4D97-AF65-F5344CB8AC3E}">
        <p14:creationId xmlns:p14="http://schemas.microsoft.com/office/powerpoint/2010/main" val="899510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34999" y="2054226"/>
            <a:ext cx="8097387" cy="3937000"/>
          </a:xfrm>
        </p:spPr>
        <p:txBody>
          <a:bodyPr>
            <a:noAutofit/>
          </a:bodyPr>
          <a:lstStyle/>
          <a:p>
            <a:r>
              <a:rPr lang="en-US" dirty="0" smtClean="0"/>
              <a:t>BBADMIN</a:t>
            </a:r>
            <a:r>
              <a:rPr lang="en-US" dirty="0"/>
              <a:t>-L </a:t>
            </a:r>
            <a:r>
              <a:rPr lang="en-US" sz="2000" dirty="0" smtClean="0"/>
              <a:t>(</a:t>
            </a:r>
            <a:r>
              <a:rPr lang="en-US" sz="2000" dirty="0" smtClean="0">
                <a:hlinkClick r:id="rId2"/>
              </a:rPr>
              <a:t>http://is.asu.edu</a:t>
            </a:r>
            <a:r>
              <a:rPr lang="en-US" sz="2000" dirty="0">
                <a:hlinkClick r:id="rId2"/>
              </a:rPr>
              <a:t>/instruction/faq/usingBBADMIN-L.html</a:t>
            </a:r>
            <a:r>
              <a:rPr lang="en-US" sz="2000" dirty="0"/>
              <a:t>)</a:t>
            </a:r>
          </a:p>
          <a:p>
            <a:r>
              <a:rPr lang="en-US" dirty="0"/>
              <a:t>BLKBRD-L </a:t>
            </a:r>
            <a:r>
              <a:rPr lang="en-US" sz="2000" dirty="0" smtClean="0"/>
              <a:t>(</a:t>
            </a:r>
            <a:r>
              <a:rPr lang="en-US" sz="2000" dirty="0" smtClean="0">
                <a:hlinkClick r:id="rId3"/>
              </a:rPr>
              <a:t>http://is.asu.edu</a:t>
            </a:r>
            <a:r>
              <a:rPr lang="en-US" sz="2000" dirty="0">
                <a:hlinkClick r:id="rId3"/>
              </a:rPr>
              <a:t>/instruction/faq/usingBLKBRD-L.html</a:t>
            </a:r>
            <a:r>
              <a:rPr lang="en-US" sz="2000" dirty="0"/>
              <a:t>)</a:t>
            </a:r>
          </a:p>
          <a:p>
            <a:r>
              <a:rPr lang="en-US" dirty="0" err="1" smtClean="0"/>
              <a:t>TechBUG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4854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</a:t>
            </a:r>
            <a:r>
              <a:rPr lang="en-US" b="1" dirty="0" smtClean="0"/>
              <a:t>challenge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99" y="2054226"/>
            <a:ext cx="7365219" cy="3937000"/>
          </a:xfrm>
        </p:spPr>
        <p:txBody>
          <a:bodyPr/>
          <a:lstStyle/>
          <a:p>
            <a:r>
              <a:rPr lang="en-US" dirty="0" smtClean="0"/>
              <a:t>Students often tell their instructors that they submitted something in Blackboard Learn, but the system says otherwise. </a:t>
            </a:r>
            <a:endParaRPr lang="en-US" dirty="0"/>
          </a:p>
          <a:p>
            <a:r>
              <a:rPr lang="en-US" dirty="0" smtClean="0"/>
              <a:t>Some instructors believe them and give the student another chance to submit, but many believe that the student is trying to pull a fast one.</a:t>
            </a:r>
          </a:p>
          <a:p>
            <a:r>
              <a:rPr lang="en-US" dirty="0" smtClean="0"/>
              <a:t>How can we track down what a user did (not) do, and find out the truth?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</a:t>
            </a:r>
            <a:r>
              <a:rPr lang="en-US" b="1" dirty="0" smtClean="0"/>
              <a:t>you!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99" y="2054226"/>
            <a:ext cx="7254493" cy="427158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Chris Bray</a:t>
            </a:r>
            <a:endParaRPr lang="en-US" b="1" dirty="0"/>
          </a:p>
          <a:p>
            <a:pPr>
              <a:spcAft>
                <a:spcPts val="0"/>
              </a:spcAft>
            </a:pPr>
            <a:r>
              <a:rPr lang="en-US" dirty="0"/>
              <a:t>Blackboard Administrator</a:t>
            </a:r>
          </a:p>
          <a:p>
            <a:pPr>
              <a:spcAft>
                <a:spcPts val="0"/>
              </a:spcAft>
            </a:pPr>
            <a:r>
              <a:rPr lang="en-US" dirty="0"/>
              <a:t>University of </a:t>
            </a:r>
            <a:r>
              <a:rPr lang="en-US" dirty="0" smtClean="0"/>
              <a:t>Arkansas</a:t>
            </a:r>
            <a:br>
              <a:rPr lang="en-US" dirty="0" smtClean="0"/>
            </a:br>
            <a:endParaRPr lang="en-US" dirty="0"/>
          </a:p>
          <a:p>
            <a:r>
              <a:rPr lang="en-US" b="1" dirty="0">
                <a:hlinkClick r:id="rId2"/>
              </a:rPr>
              <a:t>cbray@</a:t>
            </a:r>
            <a:r>
              <a:rPr lang="en-US" b="1" dirty="0" smtClean="0">
                <a:hlinkClick r:id="rId2"/>
              </a:rPr>
              <a:t>uark.edu</a:t>
            </a:r>
            <a:r>
              <a:rPr lang="en-US" b="1" smtClean="0"/>
              <a:t/>
            </a:r>
            <a:br>
              <a:rPr lang="en-US" b="1" smtClean="0"/>
            </a:br>
            <a:r>
              <a:rPr lang="en-US" smtClean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://bbadmin.uark.edu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@</a:t>
            </a:r>
            <a:r>
              <a:rPr lang="en-US" dirty="0" err="1" smtClean="0"/>
              <a:t>zenandjuice</a:t>
            </a:r>
            <a:endParaRPr lang="en-US" dirty="0" smtClean="0"/>
          </a:p>
          <a:p>
            <a:pPr>
              <a:spcAft>
                <a:spcPts val="0"/>
              </a:spcAft>
            </a:pPr>
            <a:r>
              <a:rPr lang="en-US" sz="2200" dirty="0" smtClean="0"/>
              <a:t>If </a:t>
            </a:r>
            <a:r>
              <a:rPr lang="en-US" sz="2200" dirty="0" smtClean="0"/>
              <a:t>you would like to provide feedback for this session please email: </a:t>
            </a:r>
            <a:r>
              <a:rPr lang="en-US" sz="2200" b="1" dirty="0" smtClean="0">
                <a:hlinkClick r:id="rId4"/>
              </a:rPr>
              <a:t>BbWorldFeedback@blackboard.com</a:t>
            </a:r>
            <a:endParaRPr lang="en-US" sz="2200" b="1" dirty="0" smtClean="0"/>
          </a:p>
          <a:p>
            <a:pPr>
              <a:spcAft>
                <a:spcPts val="0"/>
              </a:spcAft>
            </a:pPr>
            <a:endParaRPr lang="en-US" b="1" dirty="0"/>
          </a:p>
          <a:p>
            <a:pPr>
              <a:spcAft>
                <a:spcPts val="0"/>
              </a:spcAft>
            </a:pPr>
            <a:r>
              <a:rPr lang="en-US" sz="2000" dirty="0" smtClean="0"/>
              <a:t>The title of this session is: </a:t>
            </a:r>
            <a:r>
              <a:rPr lang="en-US" sz="2000" i="1" dirty="0" smtClean="0"/>
              <a:t>Blackboard Ate My Homework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</a:t>
            </a:r>
            <a:r>
              <a:rPr lang="en-US" b="1" dirty="0" smtClean="0"/>
              <a:t>Solution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 the data</a:t>
            </a:r>
          </a:p>
          <a:p>
            <a:r>
              <a:rPr lang="en-US" dirty="0" smtClean="0"/>
              <a:t>Analyze the data</a:t>
            </a:r>
          </a:p>
          <a:p>
            <a:r>
              <a:rPr lang="en-US" dirty="0" smtClean="0"/>
              <a:t>Report the findings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369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2400" b="0" dirty="0" smtClean="0"/>
              <a:t>Logs and logging </a:t>
            </a:r>
            <a:r>
              <a:rPr lang="en-US" sz="2400" b="0" dirty="0"/>
              <a:t>b</a:t>
            </a:r>
            <a:r>
              <a:rPr lang="en-US" sz="2400" b="0" dirty="0" smtClean="0"/>
              <a:t>est </a:t>
            </a:r>
            <a:r>
              <a:rPr lang="en-US" sz="2400" b="0" dirty="0"/>
              <a:t>p</a:t>
            </a:r>
            <a:r>
              <a:rPr lang="en-US" sz="2400" b="0" dirty="0" smtClean="0"/>
              <a:t>ractices</a:t>
            </a:r>
          </a:p>
          <a:p>
            <a:pPr lvl="1"/>
            <a:r>
              <a:rPr lang="en-US" sz="2400" b="0" dirty="0" smtClean="0"/>
              <a:t>Student</a:t>
            </a:r>
            <a:r>
              <a:rPr lang="en-US" sz="2400" b="0" dirty="0"/>
              <a:t> </a:t>
            </a:r>
            <a:r>
              <a:rPr lang="en-US" sz="2400" b="0" dirty="0" smtClean="0"/>
              <a:t>and Course information</a:t>
            </a:r>
          </a:p>
          <a:p>
            <a:pPr lvl="1"/>
            <a:r>
              <a:rPr lang="en-US" sz="2400" b="0" dirty="0" smtClean="0"/>
              <a:t>User Activity Report</a:t>
            </a:r>
          </a:p>
          <a:p>
            <a:pPr lvl="1"/>
            <a:r>
              <a:rPr lang="en-US" sz="2400" b="0" dirty="0" smtClean="0"/>
              <a:t>Test Access Logs (SP13)</a:t>
            </a:r>
          </a:p>
          <a:p>
            <a:pPr lvl="1"/>
            <a:r>
              <a:rPr lang="en-US" sz="2400" b="0" dirty="0" smtClean="0"/>
              <a:t>Grade History</a:t>
            </a:r>
          </a:p>
          <a:p>
            <a:pPr lvl="1"/>
            <a:r>
              <a:rPr lang="en-US" sz="2400" b="0" dirty="0" smtClean="0"/>
              <a:t>Authentication logs</a:t>
            </a:r>
          </a:p>
          <a:p>
            <a:pPr lvl="1"/>
            <a:r>
              <a:rPr lang="en-US" sz="2400" b="0" dirty="0" smtClean="0"/>
              <a:t>Tomcat Access Logs – user </a:t>
            </a:r>
            <a:r>
              <a:rPr lang="en-US" sz="2400" b="0" dirty="0"/>
              <a:t>s</a:t>
            </a:r>
            <a:r>
              <a:rPr lang="en-US" sz="2400" b="0" dirty="0" smtClean="0"/>
              <a:t>pecific </a:t>
            </a:r>
            <a:r>
              <a:rPr lang="en-US" sz="2400" b="0" dirty="0"/>
              <a:t>l</a:t>
            </a:r>
            <a:r>
              <a:rPr lang="en-US" sz="2400" b="0" dirty="0" smtClean="0"/>
              <a:t>ines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3302844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Logs and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Most logs are stored in the </a:t>
            </a:r>
            <a:r>
              <a:rPr lang="en-US" sz="1800" dirty="0">
                <a:latin typeface="Courier"/>
                <a:cs typeface="Courier"/>
              </a:rPr>
              <a:t>&lt;</a:t>
            </a:r>
            <a:r>
              <a:rPr lang="en-US" sz="1800" dirty="0" err="1">
                <a:latin typeface="Courier"/>
                <a:cs typeface="Courier"/>
              </a:rPr>
              <a:t>blackboard_install_directory</a:t>
            </a:r>
            <a:r>
              <a:rPr lang="en-US" sz="1800" dirty="0">
                <a:latin typeface="Courier"/>
                <a:cs typeface="Courier"/>
              </a:rPr>
              <a:t>&gt;/logs</a:t>
            </a:r>
            <a:r>
              <a:rPr lang="en-US" dirty="0"/>
              <a:t> directory.</a:t>
            </a:r>
          </a:p>
          <a:p>
            <a:r>
              <a:rPr lang="en-US" dirty="0" smtClean="0"/>
              <a:t>Several types of logs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Blackboard</a:t>
            </a:r>
            <a:endParaRPr lang="en-US" sz="2200" dirty="0"/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Web Server (</a:t>
            </a:r>
            <a:r>
              <a:rPr lang="en-US" sz="2200" dirty="0" err="1" smtClean="0"/>
              <a:t>httpd</a:t>
            </a:r>
            <a:r>
              <a:rPr lang="en-US" sz="2200" dirty="0" smtClean="0"/>
              <a:t>/)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Tomcat (tomcat/bb-access-log…)</a:t>
            </a:r>
          </a:p>
          <a:p>
            <a:r>
              <a:rPr lang="en-US" dirty="0" smtClean="0"/>
              <a:t>Logs </a:t>
            </a:r>
            <a:r>
              <a:rPr lang="en-US" dirty="0"/>
              <a:t>can </a:t>
            </a:r>
            <a:r>
              <a:rPr lang="en-US" dirty="0" smtClean="0"/>
              <a:t>also be </a:t>
            </a:r>
            <a:r>
              <a:rPr lang="en-US" dirty="0"/>
              <a:t>managed and viewed from the </a:t>
            </a:r>
            <a:r>
              <a:rPr lang="en-US" i="1" dirty="0"/>
              <a:t>Logs</a:t>
            </a:r>
            <a:r>
              <a:rPr lang="en-US" dirty="0"/>
              <a:t> link on the </a:t>
            </a:r>
            <a:r>
              <a:rPr lang="en-US" dirty="0" smtClean="0"/>
              <a:t>System Admin Tab in </a:t>
            </a:r>
            <a:r>
              <a:rPr lang="en-US" dirty="0"/>
              <a:t>the user interface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441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1307</Words>
  <Application>Microsoft Macintosh PowerPoint</Application>
  <PresentationFormat>On-screen Show (4:3)</PresentationFormat>
  <Paragraphs>212</Paragraphs>
  <Slides>50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“Blackboard Ate My Homework!”</vt:lpstr>
      <vt:lpstr>About me</vt:lpstr>
      <vt:lpstr>About my institution</vt:lpstr>
      <vt:lpstr>What we are going  to learn today</vt:lpstr>
      <vt:lpstr>OUR challenge</vt:lpstr>
      <vt:lpstr>Our Solution</vt:lpstr>
      <vt:lpstr>Data Collection</vt:lpstr>
      <vt:lpstr>Data Collection</vt:lpstr>
      <vt:lpstr>Logs and Locations</vt:lpstr>
      <vt:lpstr>Logging Best Practices</vt:lpstr>
      <vt:lpstr>Common Requests</vt:lpstr>
      <vt:lpstr>Evernote template</vt:lpstr>
      <vt:lpstr>Determining user pk1</vt:lpstr>
      <vt:lpstr>Determining course pk1</vt:lpstr>
      <vt:lpstr>Authentication Logs</vt:lpstr>
      <vt:lpstr>Authentication Logs</vt:lpstr>
      <vt:lpstr>User Activity Report</vt:lpstr>
      <vt:lpstr>User Activity Report</vt:lpstr>
      <vt:lpstr>User Activity Report</vt:lpstr>
      <vt:lpstr>User Activity Report</vt:lpstr>
      <vt:lpstr>Test Access Logs</vt:lpstr>
      <vt:lpstr>Test Access Logs</vt:lpstr>
      <vt:lpstr>Test Access LogS</vt:lpstr>
      <vt:lpstr>Grade History</vt:lpstr>
      <vt:lpstr>Tomcat Access Logs</vt:lpstr>
      <vt:lpstr>Data Analysis</vt:lpstr>
      <vt:lpstr>What are we looking for?</vt:lpstr>
      <vt:lpstr>Base Line Comparison</vt:lpstr>
      <vt:lpstr>Analyze &amp; Annotate</vt:lpstr>
      <vt:lpstr>Common Application Log References</vt:lpstr>
      <vt:lpstr>Common Building Block References</vt:lpstr>
      <vt:lpstr>Report</vt:lpstr>
      <vt:lpstr>Summary of Findings</vt:lpstr>
      <vt:lpstr>Example Report</vt:lpstr>
      <vt:lpstr>Who Gets the Report</vt:lpstr>
      <vt:lpstr>Examples</vt:lpstr>
      <vt:lpstr>Examples</vt:lpstr>
      <vt:lpstr>Snow Day Crash</vt:lpstr>
      <vt:lpstr>Tomcat says…</vt:lpstr>
      <vt:lpstr>Theory #1 (A different tomcat)</vt:lpstr>
      <vt:lpstr>Thanks to Google and twitter…</vt:lpstr>
      <vt:lpstr>Email to Student</vt:lpstr>
      <vt:lpstr>Email to Student</vt:lpstr>
      <vt:lpstr>Timeline</vt:lpstr>
      <vt:lpstr>Timeline</vt:lpstr>
      <vt:lpstr>Later on twitter…</vt:lpstr>
      <vt:lpstr>Behind the Blackboard says…</vt:lpstr>
      <vt:lpstr>Resources</vt:lpstr>
      <vt:lpstr>Resources</vt:lpstr>
      <vt:lpstr>Thank you!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Blackboard Ate My Homework!</dc:title>
  <dc:subject/>
  <dc:creator>Chris Bray (cbray@uark.edu)</dc:creator>
  <cp:keywords/>
  <dc:description/>
  <cp:lastModifiedBy>Chris Bray</cp:lastModifiedBy>
  <cp:revision>276</cp:revision>
  <cp:lastPrinted>2013-04-18T15:26:40Z</cp:lastPrinted>
  <dcterms:created xsi:type="dcterms:W3CDTF">2013-04-18T15:31:28Z</dcterms:created>
  <dcterms:modified xsi:type="dcterms:W3CDTF">2013-07-11T22:41:32Z</dcterms:modified>
  <cp:category/>
</cp:coreProperties>
</file>